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rimson Text" panose="020B0604020202020204" charset="0"/>
      <p:regular r:id="rId14"/>
      <p:bold r:id="rId15"/>
      <p:italic r:id="rId16"/>
      <p:boldItalic r:id="rId17"/>
    </p:embeddedFont>
    <p:embeddedFont>
      <p:font typeface="Crimson Text SemiBold"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4f6197f1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4f6197f1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f4f6197f1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f4f6197f1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4f6197f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4f6197f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4f6197f1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f4f6197f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f4f6197f1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f4f6197f1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4f6197f1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f4f6197f1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f4f6197f1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f4f6197f1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4f6197f1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4f6197f1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4f6197f1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4f6197f1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4f6197f1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f4f6197f1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D9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660000"/>
              </a:buClr>
              <a:buSzPts val="3300"/>
              <a:buFont typeface="Crimson Text SemiBold"/>
              <a:buNone/>
              <a:defRPr sz="3300">
                <a:solidFill>
                  <a:srgbClr val="660000"/>
                </a:solidFill>
                <a:latin typeface="Crimson Text SemiBold"/>
                <a:ea typeface="Crimson Text SemiBold"/>
                <a:cs typeface="Crimson Text SemiBold"/>
                <a:sym typeface="Crimson Text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Crimson Text"/>
              <a:buChar char="●"/>
              <a:defRPr sz="1800">
                <a:solidFill>
                  <a:srgbClr val="434343"/>
                </a:solidFill>
                <a:latin typeface="Crimson Text"/>
                <a:ea typeface="Crimson Text"/>
                <a:cs typeface="Crimson Text"/>
                <a:sym typeface="Crimson Text"/>
              </a:defRPr>
            </a:lvl1pPr>
            <a:lvl2pPr marL="914400" lvl="1" indent="-317500">
              <a:lnSpc>
                <a:spcPct val="115000"/>
              </a:lnSpc>
              <a:spcBef>
                <a:spcPts val="0"/>
              </a:spcBef>
              <a:spcAft>
                <a:spcPts val="0"/>
              </a:spcAft>
              <a:buClr>
                <a:srgbClr val="434343"/>
              </a:buClr>
              <a:buSzPts val="1400"/>
              <a:buFont typeface="Crimson Text"/>
              <a:buChar char="○"/>
              <a:defRPr>
                <a:solidFill>
                  <a:srgbClr val="434343"/>
                </a:solidFill>
                <a:latin typeface="Crimson Text"/>
                <a:ea typeface="Crimson Text"/>
                <a:cs typeface="Crimson Text"/>
                <a:sym typeface="Crimson Text"/>
              </a:defRPr>
            </a:lvl2pPr>
            <a:lvl3pPr marL="1371600" lvl="2" indent="-317500">
              <a:lnSpc>
                <a:spcPct val="115000"/>
              </a:lnSpc>
              <a:spcBef>
                <a:spcPts val="0"/>
              </a:spcBef>
              <a:spcAft>
                <a:spcPts val="0"/>
              </a:spcAft>
              <a:buClr>
                <a:srgbClr val="434343"/>
              </a:buClr>
              <a:buSzPts val="1400"/>
              <a:buFont typeface="Crimson Text"/>
              <a:buChar char="■"/>
              <a:defRPr>
                <a:solidFill>
                  <a:srgbClr val="434343"/>
                </a:solidFill>
                <a:latin typeface="Crimson Text"/>
                <a:ea typeface="Crimson Text"/>
                <a:cs typeface="Crimson Text"/>
                <a:sym typeface="Crimson Text"/>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35375" y="1536750"/>
            <a:ext cx="3957000" cy="1917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660000"/>
                </a:solidFill>
                <a:latin typeface="Crimson Text"/>
                <a:ea typeface="Crimson Text"/>
                <a:cs typeface="Crimson Text"/>
                <a:sym typeface="Crimson Text"/>
              </a:rPr>
              <a:t>Filling</a:t>
            </a:r>
            <a:endParaRPr b="1">
              <a:solidFill>
                <a:srgbClr val="660000"/>
              </a:solidFill>
              <a:latin typeface="Crimson Text"/>
              <a:ea typeface="Crimson Text"/>
              <a:cs typeface="Crimson Text"/>
              <a:sym typeface="Crimson Text"/>
            </a:endParaRPr>
          </a:p>
          <a:p>
            <a:pPr marL="0" lvl="0" indent="0" algn="ctr" rtl="0">
              <a:spcBef>
                <a:spcPts val="0"/>
              </a:spcBef>
              <a:spcAft>
                <a:spcPts val="0"/>
              </a:spcAft>
              <a:buNone/>
            </a:pPr>
            <a:r>
              <a:rPr lang="en" b="1">
                <a:solidFill>
                  <a:srgbClr val="660000"/>
                </a:solidFill>
                <a:latin typeface="Crimson Text"/>
                <a:ea typeface="Crimson Text"/>
                <a:cs typeface="Crimson Text"/>
                <a:sym typeface="Crimson Text"/>
              </a:rPr>
              <a:t>Your Cup</a:t>
            </a:r>
            <a:endParaRPr b="1">
              <a:solidFill>
                <a:srgbClr val="660000"/>
              </a:solidFill>
              <a:latin typeface="Crimson Text"/>
              <a:ea typeface="Crimson Text"/>
              <a:cs typeface="Crimson Text"/>
              <a:sym typeface="Crimson Text"/>
            </a:endParaRPr>
          </a:p>
        </p:txBody>
      </p:sp>
      <p:pic>
        <p:nvPicPr>
          <p:cNvPr id="55" name="Google Shape;55;p13"/>
          <p:cNvPicPr preferRelativeResize="0"/>
          <p:nvPr/>
        </p:nvPicPr>
        <p:blipFill>
          <a:blip r:embed="rId3">
            <a:alphaModFix/>
          </a:blip>
          <a:stretch>
            <a:fillRect/>
          </a:stretch>
        </p:blipFill>
        <p:spPr>
          <a:xfrm>
            <a:off x="4167611" y="0"/>
            <a:ext cx="4658875"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Filling Your Cup, in the service of the Lord</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arenR"/>
            </a:pPr>
            <a:r>
              <a:rPr lang="en"/>
              <a:t>Take care of your body</a:t>
            </a:r>
            <a:endParaRPr/>
          </a:p>
          <a:p>
            <a:pPr marL="457200" lvl="0" indent="-342900" algn="l" rtl="0">
              <a:spcBef>
                <a:spcPts val="0"/>
              </a:spcBef>
              <a:spcAft>
                <a:spcPts val="0"/>
              </a:spcAft>
              <a:buSzPts val="1800"/>
              <a:buAutoNum type="arabicParenR"/>
            </a:pPr>
            <a:r>
              <a:rPr lang="en"/>
              <a:t>Remember that we are made for eternity—and therefore impossible to satisfy on earth</a:t>
            </a:r>
            <a:endParaRPr/>
          </a:p>
          <a:p>
            <a:pPr marL="457200" lvl="0" indent="-342900" algn="l" rtl="0">
              <a:lnSpc>
                <a:spcPct val="100000"/>
              </a:lnSpc>
              <a:spcBef>
                <a:spcPts val="0"/>
              </a:spcBef>
              <a:spcAft>
                <a:spcPts val="0"/>
              </a:spcAft>
              <a:buSzPts val="1800"/>
              <a:buAutoNum type="arabicParenR"/>
            </a:pPr>
            <a:r>
              <a:rPr lang="en"/>
              <a:t>Let God surprise you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body" idx="1"/>
          </p:nvPr>
        </p:nvSpPr>
        <p:spPr>
          <a:xfrm>
            <a:off x="1085386" y="647250"/>
            <a:ext cx="4451700" cy="3849000"/>
          </a:xfrm>
          <a:prstGeom prst="rect">
            <a:avLst/>
          </a:prstGeom>
          <a:ln w="9525" cap="flat" cmpd="sng">
            <a:solidFill>
              <a:srgbClr val="660000"/>
            </a:solidFill>
            <a:prstDash val="solid"/>
            <a:round/>
            <a:headEnd type="none" w="sm" len="sm"/>
            <a:tailEnd type="none" w="sm" len="sm"/>
          </a:ln>
        </p:spPr>
        <p:txBody>
          <a:bodyPr spcFirstLastPara="1" wrap="square" lIns="91425" tIns="457200" rIns="91425" bIns="91425" anchor="t" anchorCtr="0">
            <a:normAutofit/>
          </a:bodyPr>
          <a:lstStyle/>
          <a:p>
            <a:pPr marL="457200" lvl="0" indent="0" algn="l" rtl="0">
              <a:lnSpc>
                <a:spcPct val="125000"/>
              </a:lnSpc>
              <a:spcBef>
                <a:spcPts val="0"/>
              </a:spcBef>
              <a:spcAft>
                <a:spcPts val="0"/>
              </a:spcAft>
              <a:buNone/>
            </a:pPr>
            <a:r>
              <a:rPr lang="en">
                <a:solidFill>
                  <a:srgbClr val="660000"/>
                </a:solidFill>
              </a:rPr>
              <a:t>My life is like a broken bowl,</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A broken bowl that cannot hold</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One drop of water for my soul</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Or cordial in the searching cold;</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Cast in the fire the perish'd thing;</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Melt and remould it, till it be</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A royal cup for Him, my King:</a:t>
            </a:r>
            <a:endParaRPr>
              <a:solidFill>
                <a:srgbClr val="660000"/>
              </a:solidFill>
            </a:endParaRPr>
          </a:p>
          <a:p>
            <a:pPr marL="457200" lvl="0" indent="0" algn="l" rtl="0">
              <a:lnSpc>
                <a:spcPct val="125000"/>
              </a:lnSpc>
              <a:spcBef>
                <a:spcPts val="0"/>
              </a:spcBef>
              <a:spcAft>
                <a:spcPts val="0"/>
              </a:spcAft>
              <a:buNone/>
            </a:pPr>
            <a:r>
              <a:rPr lang="en">
                <a:solidFill>
                  <a:srgbClr val="660000"/>
                </a:solidFill>
              </a:rPr>
              <a:t>O Jesus, drink of me.</a:t>
            </a:r>
            <a:endParaRPr>
              <a:solidFill>
                <a:srgbClr val="660000"/>
              </a:solidFill>
            </a:endParaRPr>
          </a:p>
        </p:txBody>
      </p:sp>
      <p:sp>
        <p:nvSpPr>
          <p:cNvPr id="121" name="Google Shape;121;p23"/>
          <p:cNvSpPr txBox="1"/>
          <p:nvPr/>
        </p:nvSpPr>
        <p:spPr>
          <a:xfrm>
            <a:off x="6487804" y="3503550"/>
            <a:ext cx="1854000" cy="99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dirty="0">
                <a:solidFill>
                  <a:schemeClr val="dk2"/>
                </a:solidFill>
                <a:latin typeface="Crimson Text"/>
                <a:ea typeface="Crimson Text"/>
                <a:cs typeface="Crimson Text"/>
                <a:sym typeface="Crimson Text"/>
              </a:rPr>
              <a:t>From “A Better Resurrection”</a:t>
            </a:r>
            <a:endParaRPr sz="1800" dirty="0">
              <a:solidFill>
                <a:schemeClr val="dk2"/>
              </a:solidFill>
              <a:latin typeface="Crimson Text"/>
              <a:ea typeface="Crimson Text"/>
              <a:cs typeface="Crimson Text"/>
              <a:sym typeface="Crimson Text"/>
            </a:endParaRPr>
          </a:p>
          <a:p>
            <a:pPr marL="0" lvl="0" indent="0" algn="r" rtl="0">
              <a:spcBef>
                <a:spcPts val="0"/>
              </a:spcBef>
              <a:spcAft>
                <a:spcPts val="0"/>
              </a:spcAft>
              <a:buNone/>
            </a:pPr>
            <a:r>
              <a:rPr lang="en" sz="1800" dirty="0">
                <a:solidFill>
                  <a:schemeClr val="dk2"/>
                </a:solidFill>
                <a:latin typeface="Crimson Text"/>
                <a:ea typeface="Crimson Text"/>
                <a:cs typeface="Crimson Text"/>
                <a:sym typeface="Crimson Text"/>
              </a:rPr>
              <a:t>Christina Rossetti</a:t>
            </a:r>
            <a:endParaRPr sz="1800" dirty="0">
              <a:solidFill>
                <a:schemeClr val="dk2"/>
              </a:solidFill>
              <a:latin typeface="Crimson Text"/>
              <a:ea typeface="Crimson Text"/>
              <a:cs typeface="Crimson Text"/>
              <a:sym typeface="Crimso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92150" y="217900"/>
            <a:ext cx="42603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rgbClr val="660000"/>
                </a:solidFill>
              </a:rPr>
              <a:t>σκεῦος (skeuos)</a:t>
            </a:r>
            <a:endParaRPr>
              <a:solidFill>
                <a:srgbClr val="660000"/>
              </a:solidFill>
            </a:endParaRPr>
          </a:p>
        </p:txBody>
      </p:sp>
      <p:sp>
        <p:nvSpPr>
          <p:cNvPr id="61" name="Google Shape;61;p14"/>
          <p:cNvSpPr txBox="1">
            <a:spLocks noGrp="1"/>
          </p:cNvSpPr>
          <p:nvPr>
            <p:ph type="body" idx="1"/>
          </p:nvPr>
        </p:nvSpPr>
        <p:spPr>
          <a:xfrm>
            <a:off x="311700" y="1304875"/>
            <a:ext cx="3267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a:t>Go, for this man is a chosen </a:t>
            </a:r>
            <a:r>
              <a:rPr lang="en" sz="3400">
                <a:solidFill>
                  <a:srgbClr val="660000"/>
                </a:solidFill>
              </a:rPr>
              <a:t>instrument</a:t>
            </a:r>
            <a:r>
              <a:rPr lang="en" sz="3400"/>
              <a:t> of mine. . . .</a:t>
            </a:r>
            <a:endParaRPr sz="3400"/>
          </a:p>
          <a:p>
            <a:pPr marL="0" lvl="0" indent="0" algn="r" rtl="0">
              <a:spcBef>
                <a:spcPts val="1200"/>
              </a:spcBef>
              <a:spcAft>
                <a:spcPts val="1200"/>
              </a:spcAft>
              <a:buNone/>
            </a:pPr>
            <a:r>
              <a:rPr lang="en"/>
              <a:t>Acts 9:15</a:t>
            </a:r>
            <a:endParaRPr/>
          </a:p>
        </p:txBody>
      </p:sp>
      <p:pic>
        <p:nvPicPr>
          <p:cNvPr id="62" name="Google Shape;62;p14"/>
          <p:cNvPicPr preferRelativeResize="0"/>
          <p:nvPr/>
        </p:nvPicPr>
        <p:blipFill>
          <a:blip r:embed="rId3">
            <a:alphaModFix/>
          </a:blip>
          <a:stretch>
            <a:fillRect/>
          </a:stretch>
        </p:blipFill>
        <p:spPr>
          <a:xfrm>
            <a:off x="4646125" y="0"/>
            <a:ext cx="405946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2156100" y="383550"/>
            <a:ext cx="4831800" cy="4376400"/>
          </a:xfrm>
          <a:prstGeom prst="rect">
            <a:avLst/>
          </a:prstGeom>
          <a:ln w="9525" cap="flat" cmpd="sng">
            <a:solidFill>
              <a:srgbClr val="66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660000"/>
                </a:solidFill>
              </a:rPr>
              <a:t>Ninety percent of what’s wrong with you</a:t>
            </a:r>
            <a:endParaRPr>
              <a:solidFill>
                <a:srgbClr val="660000"/>
              </a:solidFill>
            </a:endParaRPr>
          </a:p>
          <a:p>
            <a:pPr marL="0" lvl="0" indent="0" algn="l" rtl="0">
              <a:spcBef>
                <a:spcPts val="0"/>
              </a:spcBef>
              <a:spcAft>
                <a:spcPts val="0"/>
              </a:spcAft>
              <a:buNone/>
            </a:pPr>
            <a:r>
              <a:rPr lang="en">
                <a:solidFill>
                  <a:srgbClr val="660000"/>
                </a:solidFill>
              </a:rPr>
              <a:t>    could be cured with a hot bath,</a:t>
            </a:r>
            <a:endParaRPr>
              <a:solidFill>
                <a:srgbClr val="660000"/>
              </a:solidFill>
            </a:endParaRPr>
          </a:p>
          <a:p>
            <a:pPr marL="0" lvl="0" indent="0" algn="l" rtl="0">
              <a:spcBef>
                <a:spcPts val="0"/>
              </a:spcBef>
              <a:spcAft>
                <a:spcPts val="0"/>
              </a:spcAft>
              <a:buNone/>
            </a:pPr>
            <a:r>
              <a:rPr lang="en">
                <a:solidFill>
                  <a:srgbClr val="660000"/>
                </a:solidFill>
              </a:rPr>
              <a:t>says God from the bowels of the subway.</a:t>
            </a:r>
            <a:endParaRPr>
              <a:solidFill>
                <a:srgbClr val="660000"/>
              </a:solidFill>
            </a:endParaRPr>
          </a:p>
          <a:p>
            <a:pPr marL="0" lvl="0" indent="0" algn="l" rtl="0">
              <a:spcBef>
                <a:spcPts val="0"/>
              </a:spcBef>
              <a:spcAft>
                <a:spcPts val="0"/>
              </a:spcAft>
              <a:buNone/>
            </a:pPr>
            <a:r>
              <a:rPr lang="en">
                <a:solidFill>
                  <a:srgbClr val="660000"/>
                </a:solidFill>
              </a:rPr>
              <a:t>    but we want magic, to win</a:t>
            </a:r>
            <a:endParaRPr>
              <a:solidFill>
                <a:srgbClr val="660000"/>
              </a:solidFill>
            </a:endParaRPr>
          </a:p>
          <a:p>
            <a:pPr marL="0" lvl="0" indent="0" algn="l" rtl="0">
              <a:spcBef>
                <a:spcPts val="0"/>
              </a:spcBef>
              <a:spcAft>
                <a:spcPts val="0"/>
              </a:spcAft>
              <a:buNone/>
            </a:pPr>
            <a:r>
              <a:rPr lang="en">
                <a:solidFill>
                  <a:srgbClr val="660000"/>
                </a:solidFill>
              </a:rPr>
              <a:t>the lottery we never bought a ticket for.</a:t>
            </a:r>
            <a:endParaRPr>
              <a:solidFill>
                <a:srgbClr val="660000"/>
              </a:solidFill>
            </a:endParaRPr>
          </a:p>
          <a:p>
            <a:pPr marL="0" lvl="0" indent="0" algn="l" rtl="0">
              <a:spcBef>
                <a:spcPts val="0"/>
              </a:spcBef>
              <a:spcAft>
                <a:spcPts val="0"/>
              </a:spcAft>
              <a:buNone/>
            </a:pPr>
            <a:r>
              <a:rPr lang="en">
                <a:solidFill>
                  <a:srgbClr val="660000"/>
                </a:solidFill>
              </a:rPr>
              <a:t>    (Tenderly, the monks chant, embrace</a:t>
            </a:r>
            <a:endParaRPr>
              <a:solidFill>
                <a:srgbClr val="660000"/>
              </a:solidFill>
            </a:endParaRPr>
          </a:p>
          <a:p>
            <a:pPr marL="0" lvl="0" indent="0" algn="l" rtl="0">
              <a:spcBef>
                <a:spcPts val="0"/>
              </a:spcBef>
              <a:spcAft>
                <a:spcPts val="0"/>
              </a:spcAft>
              <a:buNone/>
            </a:pPr>
            <a:r>
              <a:rPr lang="en">
                <a:solidFill>
                  <a:srgbClr val="660000"/>
                </a:solidFill>
              </a:rPr>
              <a:t>the suffering.) The voice of God does not pander,</a:t>
            </a:r>
            <a:endParaRPr>
              <a:solidFill>
                <a:srgbClr val="660000"/>
              </a:solidFill>
            </a:endParaRPr>
          </a:p>
          <a:p>
            <a:pPr marL="0" lvl="0" indent="0" algn="l" rtl="0">
              <a:spcBef>
                <a:spcPts val="0"/>
              </a:spcBef>
              <a:spcAft>
                <a:spcPts val="0"/>
              </a:spcAft>
              <a:buNone/>
            </a:pPr>
            <a:r>
              <a:rPr lang="en">
                <a:solidFill>
                  <a:srgbClr val="660000"/>
                </a:solidFill>
              </a:rPr>
              <a:t>    offers no five year plan, no long-term</a:t>
            </a:r>
            <a:endParaRPr>
              <a:solidFill>
                <a:srgbClr val="660000"/>
              </a:solidFill>
            </a:endParaRPr>
          </a:p>
          <a:p>
            <a:pPr marL="0" lvl="0" indent="0" algn="l" rtl="0">
              <a:spcBef>
                <a:spcPts val="0"/>
              </a:spcBef>
              <a:spcAft>
                <a:spcPts val="0"/>
              </a:spcAft>
              <a:buNone/>
            </a:pPr>
            <a:r>
              <a:rPr lang="en">
                <a:solidFill>
                  <a:srgbClr val="660000"/>
                </a:solidFill>
              </a:rPr>
              <a:t>solution, nary an edict. It is small &amp; fond &amp; local.</a:t>
            </a:r>
            <a:endParaRPr>
              <a:solidFill>
                <a:srgbClr val="660000"/>
              </a:solidFill>
            </a:endParaRPr>
          </a:p>
          <a:p>
            <a:pPr marL="0" lvl="0" indent="0" algn="l" rtl="0">
              <a:spcBef>
                <a:spcPts val="0"/>
              </a:spcBef>
              <a:spcAft>
                <a:spcPts val="0"/>
              </a:spcAft>
              <a:buNone/>
            </a:pPr>
            <a:r>
              <a:rPr lang="en">
                <a:solidFill>
                  <a:srgbClr val="660000"/>
                </a:solidFill>
              </a:rPr>
              <a:t>    Don’t look for your initials in the geese</a:t>
            </a:r>
            <a:endParaRPr>
              <a:solidFill>
                <a:srgbClr val="660000"/>
              </a:solidFill>
            </a:endParaRPr>
          </a:p>
          <a:p>
            <a:pPr marL="0" lvl="0" indent="0" algn="l" rtl="0">
              <a:spcBef>
                <a:spcPts val="0"/>
              </a:spcBef>
              <a:spcAft>
                <a:spcPts val="0"/>
              </a:spcAft>
              <a:buNone/>
            </a:pPr>
            <a:r>
              <a:rPr lang="en">
                <a:solidFill>
                  <a:srgbClr val="660000"/>
                </a:solidFill>
              </a:rPr>
              <a:t>honking overhead or to see thru the glass even</a:t>
            </a:r>
            <a:endParaRPr>
              <a:solidFill>
                <a:srgbClr val="660000"/>
              </a:solidFill>
            </a:endParaRPr>
          </a:p>
          <a:p>
            <a:pPr marL="0" lvl="0" indent="0" algn="l" rtl="0">
              <a:spcBef>
                <a:spcPts val="0"/>
              </a:spcBef>
              <a:spcAft>
                <a:spcPts val="0"/>
              </a:spcAft>
              <a:buNone/>
            </a:pPr>
            <a:r>
              <a:rPr lang="en">
                <a:solidFill>
                  <a:srgbClr val="660000"/>
                </a:solidFill>
              </a:rPr>
              <a:t>    darkly. It says the most obvious crap—</a:t>
            </a:r>
            <a:endParaRPr>
              <a:solidFill>
                <a:srgbClr val="660000"/>
              </a:solidFill>
            </a:endParaRPr>
          </a:p>
          <a:p>
            <a:pPr marL="0" lvl="0" indent="0" algn="l" rtl="0">
              <a:spcBef>
                <a:spcPts val="0"/>
              </a:spcBef>
              <a:spcAft>
                <a:spcPts val="0"/>
              </a:spcAft>
              <a:buNone/>
            </a:pPr>
            <a:r>
              <a:rPr lang="en">
                <a:solidFill>
                  <a:srgbClr val="660000"/>
                </a:solidFill>
              </a:rPr>
              <a:t>put down that gun, you need a sandwich.</a:t>
            </a:r>
            <a:endParaRPr>
              <a:solidFill>
                <a:srgbClr val="660000"/>
              </a:solidFill>
            </a:endParaRPr>
          </a:p>
        </p:txBody>
      </p:sp>
      <p:sp>
        <p:nvSpPr>
          <p:cNvPr id="68" name="Google Shape;68;p15"/>
          <p:cNvSpPr txBox="1"/>
          <p:nvPr/>
        </p:nvSpPr>
        <p:spPr>
          <a:xfrm>
            <a:off x="6888100" y="4022850"/>
            <a:ext cx="2184900" cy="73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Crimson Text"/>
                <a:ea typeface="Crimson Text"/>
                <a:cs typeface="Crimson Text"/>
                <a:sym typeface="Crimson Text"/>
              </a:rPr>
              <a:t>“The Voice of God”</a:t>
            </a:r>
            <a:endParaRPr sz="1800">
              <a:solidFill>
                <a:schemeClr val="dk2"/>
              </a:solidFill>
              <a:latin typeface="Crimson Text"/>
              <a:ea typeface="Crimson Text"/>
              <a:cs typeface="Crimson Text"/>
              <a:sym typeface="Crimson Text"/>
            </a:endParaRPr>
          </a:p>
          <a:p>
            <a:pPr marL="0" lvl="0" indent="0" algn="r" rtl="0">
              <a:spcBef>
                <a:spcPts val="0"/>
              </a:spcBef>
              <a:spcAft>
                <a:spcPts val="0"/>
              </a:spcAft>
              <a:buNone/>
            </a:pPr>
            <a:r>
              <a:rPr lang="en" sz="1800">
                <a:solidFill>
                  <a:schemeClr val="dk2"/>
                </a:solidFill>
                <a:latin typeface="Crimson Text"/>
                <a:ea typeface="Crimson Text"/>
                <a:cs typeface="Crimson Text"/>
                <a:sym typeface="Crimson Text"/>
              </a:rPr>
              <a:t>Mary Karr</a:t>
            </a:r>
            <a:endParaRPr sz="1800">
              <a:solidFill>
                <a:schemeClr val="dk2"/>
              </a:solidFill>
              <a:latin typeface="Crimson Text"/>
              <a:ea typeface="Crimson Text"/>
              <a:cs typeface="Crimson Text"/>
              <a:sym typeface="Crimson Text"/>
            </a:endParaRPr>
          </a:p>
        </p:txBody>
      </p:sp>
      <p:sp>
        <p:nvSpPr>
          <p:cNvPr id="69" name="Google Shape;69;p15"/>
          <p:cNvSpPr txBox="1"/>
          <p:nvPr/>
        </p:nvSpPr>
        <p:spPr>
          <a:xfrm>
            <a:off x="120325" y="383550"/>
            <a:ext cx="1729500" cy="13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Crimson Text"/>
                <a:ea typeface="Crimson Text"/>
                <a:cs typeface="Crimson Text"/>
                <a:sym typeface="Crimson Text"/>
              </a:rPr>
              <a:t>Lesson #1:</a:t>
            </a:r>
            <a:endParaRPr sz="1800" b="1">
              <a:solidFill>
                <a:schemeClr val="dk2"/>
              </a:solidFill>
              <a:latin typeface="Crimson Text"/>
              <a:ea typeface="Crimson Text"/>
              <a:cs typeface="Crimson Text"/>
              <a:sym typeface="Crimson Text"/>
            </a:endParaRPr>
          </a:p>
          <a:p>
            <a:pPr marL="0" lvl="0" indent="0" algn="l" rtl="0">
              <a:spcBef>
                <a:spcPts val="0"/>
              </a:spcBef>
              <a:spcAft>
                <a:spcPts val="0"/>
              </a:spcAft>
              <a:buNone/>
            </a:pPr>
            <a:endParaRPr sz="1800">
              <a:solidFill>
                <a:schemeClr val="dk2"/>
              </a:solidFill>
              <a:latin typeface="Crimson Text"/>
              <a:ea typeface="Crimson Text"/>
              <a:cs typeface="Crimson Text"/>
              <a:sym typeface="Crimson Text"/>
            </a:endParaRPr>
          </a:p>
          <a:p>
            <a:pPr marL="0" lvl="0" indent="0" algn="l" rtl="0">
              <a:spcBef>
                <a:spcPts val="0"/>
              </a:spcBef>
              <a:spcAft>
                <a:spcPts val="0"/>
              </a:spcAft>
              <a:buNone/>
            </a:pPr>
            <a:r>
              <a:rPr lang="en" sz="1800">
                <a:solidFill>
                  <a:schemeClr val="dk2"/>
                </a:solidFill>
                <a:latin typeface="Crimson Text"/>
                <a:ea typeface="Crimson Text"/>
                <a:cs typeface="Crimson Text"/>
                <a:sym typeface="Crimson Text"/>
              </a:rPr>
              <a:t>Take care of your body</a:t>
            </a:r>
            <a:endParaRPr sz="1800">
              <a:solidFill>
                <a:schemeClr val="dk2"/>
              </a:solidFill>
              <a:latin typeface="Crimson Text"/>
              <a:ea typeface="Crimson Text"/>
              <a:cs typeface="Crimson Text"/>
              <a:sym typeface="Crimson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rimson Text"/>
                <a:ea typeface="Crimson Text"/>
                <a:cs typeface="Crimson Text"/>
                <a:sym typeface="Crimson Text"/>
              </a:rPr>
              <a:t>Vessel Reflection #1</a:t>
            </a:r>
            <a:endParaRPr b="1">
              <a:solidFill>
                <a:srgbClr val="660000"/>
              </a:solidFill>
              <a:latin typeface="Crimson Text"/>
              <a:ea typeface="Crimson Text"/>
              <a:cs typeface="Crimson Text"/>
              <a:sym typeface="Crimson Text"/>
            </a:endParaRPr>
          </a:p>
        </p:txBody>
      </p:sp>
      <p:sp>
        <p:nvSpPr>
          <p:cNvPr id="75" name="Google Shape;75;p16"/>
          <p:cNvSpPr txBox="1">
            <a:spLocks noGrp="1"/>
          </p:cNvSpPr>
          <p:nvPr>
            <p:ph type="body" idx="1"/>
          </p:nvPr>
        </p:nvSpPr>
        <p:spPr>
          <a:xfrm>
            <a:off x="311700" y="1152475"/>
            <a:ext cx="8520600" cy="3855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Think about your physical body, your “vessel.” Reflect on your personal history, life situation, and needs.</a:t>
            </a:r>
            <a:endParaRPr sz="2000"/>
          </a:p>
          <a:p>
            <a:pPr marL="914400" lvl="1" indent="-355600" algn="l" rtl="0">
              <a:spcBef>
                <a:spcPts val="0"/>
              </a:spcBef>
              <a:spcAft>
                <a:spcPts val="0"/>
              </a:spcAft>
              <a:buSzPts val="2000"/>
              <a:buChar char="→"/>
            </a:pPr>
            <a:r>
              <a:rPr lang="en" sz="2000"/>
              <a:t>What basic resources help you to “recover your strength,” like St. Paul?</a:t>
            </a:r>
            <a:endParaRPr sz="2000"/>
          </a:p>
          <a:p>
            <a:pPr marL="914400" lvl="1" indent="-355600" algn="l" rtl="0">
              <a:spcBef>
                <a:spcPts val="0"/>
              </a:spcBef>
              <a:spcAft>
                <a:spcPts val="0"/>
              </a:spcAft>
              <a:buSzPts val="2000"/>
              <a:buChar char="→"/>
            </a:pPr>
            <a:r>
              <a:rPr lang="en" sz="2000"/>
              <a:t>How well have you been able to make use of those resources lately?</a:t>
            </a:r>
            <a:endParaRPr sz="2000"/>
          </a:p>
          <a:p>
            <a:pPr marL="457200" lvl="0" indent="-355600" algn="l" rtl="0">
              <a:spcBef>
                <a:spcPts val="0"/>
              </a:spcBef>
              <a:spcAft>
                <a:spcPts val="0"/>
              </a:spcAft>
              <a:buSzPts val="2000"/>
              <a:buChar char="●"/>
            </a:pPr>
            <a:r>
              <a:rPr lang="en" sz="2000"/>
              <a:t>Recall the fact of your baptism, when the Lord claimed you for himself.</a:t>
            </a:r>
            <a:endParaRPr sz="2000"/>
          </a:p>
          <a:p>
            <a:pPr marL="914400" lvl="1" indent="-355600" algn="l" rtl="0">
              <a:spcBef>
                <a:spcPts val="0"/>
              </a:spcBef>
              <a:spcAft>
                <a:spcPts val="0"/>
              </a:spcAft>
              <a:buSzPts val="2000"/>
              <a:buChar char="→"/>
            </a:pPr>
            <a:r>
              <a:rPr lang="en" sz="2000"/>
              <a:t>How does your baptism influence your “vessel”?</a:t>
            </a:r>
            <a:endParaRPr sz="2000"/>
          </a:p>
          <a:p>
            <a:pPr marL="914400" lvl="1" indent="-355600" algn="l" rtl="0">
              <a:spcBef>
                <a:spcPts val="0"/>
              </a:spcBef>
              <a:spcAft>
                <a:spcPts val="0"/>
              </a:spcAft>
              <a:buSzPts val="2000"/>
              <a:buChar char="→"/>
            </a:pPr>
            <a:r>
              <a:rPr lang="en" sz="2000"/>
              <a:t>Describe in words or draw yourself as a baptized vessel:</a:t>
            </a:r>
            <a:br>
              <a:rPr lang="en" sz="2000"/>
            </a:br>
            <a:r>
              <a:rPr lang="en" sz="2000"/>
              <a:t>Who are you?</a:t>
            </a:r>
            <a:br>
              <a:rPr lang="en" sz="2000"/>
            </a:br>
            <a:r>
              <a:rPr lang="en" sz="2000"/>
              <a:t>More to the point, who are you to Christ Jesus?</a:t>
            </a:r>
            <a:br>
              <a:rPr lang="en" sz="2000"/>
            </a:br>
            <a:r>
              <a:rPr lang="en" sz="2000"/>
              <a:t>What does the Lord see when he looks at you in love?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39750" y="217900"/>
            <a:ext cx="42603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rgbClr val="660000"/>
                </a:solidFill>
              </a:rPr>
              <a:t>σκεύεσιν (skeuesin)</a:t>
            </a:r>
            <a:endParaRPr>
              <a:solidFill>
                <a:srgbClr val="660000"/>
              </a:solidFill>
            </a:endParaRPr>
          </a:p>
        </p:txBody>
      </p:sp>
      <p:sp>
        <p:nvSpPr>
          <p:cNvPr id="81" name="Google Shape;81;p17"/>
          <p:cNvSpPr txBox="1">
            <a:spLocks noGrp="1"/>
          </p:cNvSpPr>
          <p:nvPr>
            <p:ph type="body" idx="1"/>
          </p:nvPr>
        </p:nvSpPr>
        <p:spPr>
          <a:xfrm>
            <a:off x="311700" y="1152475"/>
            <a:ext cx="3267600" cy="3416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3400"/>
              <a:t>But we hold this treasure in earthen </a:t>
            </a:r>
            <a:r>
              <a:rPr lang="en" sz="3400">
                <a:solidFill>
                  <a:srgbClr val="660000"/>
                </a:solidFill>
              </a:rPr>
              <a:t>vessels</a:t>
            </a:r>
            <a:r>
              <a:rPr lang="en" sz="3400"/>
              <a:t>, that the surpassing power may be of God and not from us.</a:t>
            </a:r>
            <a:endParaRPr sz="3400"/>
          </a:p>
          <a:p>
            <a:pPr marL="0" lvl="0" indent="0" algn="r" rtl="0">
              <a:spcBef>
                <a:spcPts val="1200"/>
              </a:spcBef>
              <a:spcAft>
                <a:spcPts val="1200"/>
              </a:spcAft>
              <a:buNone/>
            </a:pPr>
            <a:r>
              <a:rPr lang="en"/>
              <a:t>2 Corinthians 4:7</a:t>
            </a:r>
            <a:endParaRPr/>
          </a:p>
        </p:txBody>
      </p:sp>
      <p:pic>
        <p:nvPicPr>
          <p:cNvPr id="82" name="Google Shape;82;p17"/>
          <p:cNvPicPr preferRelativeResize="0"/>
          <p:nvPr/>
        </p:nvPicPr>
        <p:blipFill>
          <a:blip r:embed="rId3">
            <a:alphaModFix/>
          </a:blip>
          <a:stretch>
            <a:fillRect/>
          </a:stretch>
        </p:blipFill>
        <p:spPr>
          <a:xfrm>
            <a:off x="4752450" y="152400"/>
            <a:ext cx="4159584"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156100" y="135350"/>
            <a:ext cx="4831800" cy="4887900"/>
          </a:xfrm>
          <a:prstGeom prst="rect">
            <a:avLst/>
          </a:prstGeom>
          <a:ln w="9525" cap="flat" cmpd="sng">
            <a:solidFill>
              <a:srgbClr val="66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rgbClr val="660000"/>
                </a:solidFill>
              </a:rPr>
              <a:t>What profit have workers from their toil?</a:t>
            </a:r>
            <a:endParaRPr>
              <a:solidFill>
                <a:srgbClr val="660000"/>
              </a:solidFill>
            </a:endParaRPr>
          </a:p>
          <a:p>
            <a:pPr marL="0" lvl="0" indent="0" algn="l" rtl="0">
              <a:lnSpc>
                <a:spcPct val="100000"/>
              </a:lnSpc>
              <a:spcBef>
                <a:spcPts val="0"/>
              </a:spcBef>
              <a:spcAft>
                <a:spcPts val="0"/>
              </a:spcAft>
              <a:buNone/>
            </a:pPr>
            <a:endParaRPr sz="900">
              <a:solidFill>
                <a:srgbClr val="660000"/>
              </a:solidFill>
            </a:endParaRPr>
          </a:p>
          <a:p>
            <a:pPr marL="0" lvl="0" indent="0" algn="l" rtl="0">
              <a:lnSpc>
                <a:spcPct val="100000"/>
              </a:lnSpc>
              <a:spcBef>
                <a:spcPts val="0"/>
              </a:spcBef>
              <a:spcAft>
                <a:spcPts val="0"/>
              </a:spcAft>
              <a:buNone/>
            </a:pPr>
            <a:r>
              <a:rPr lang="en">
                <a:solidFill>
                  <a:srgbClr val="660000"/>
                </a:solidFill>
              </a:rPr>
              <a:t>I have seen the business that God has given to mortals to be busied about.</a:t>
            </a:r>
            <a:endParaRPr>
              <a:solidFill>
                <a:srgbClr val="660000"/>
              </a:solidFill>
            </a:endParaRPr>
          </a:p>
          <a:p>
            <a:pPr marL="0" lvl="0" indent="0" algn="l" rtl="0">
              <a:lnSpc>
                <a:spcPct val="100000"/>
              </a:lnSpc>
              <a:spcBef>
                <a:spcPts val="0"/>
              </a:spcBef>
              <a:spcAft>
                <a:spcPts val="0"/>
              </a:spcAft>
              <a:buNone/>
            </a:pPr>
            <a:endParaRPr sz="900">
              <a:solidFill>
                <a:srgbClr val="660000"/>
              </a:solidFill>
            </a:endParaRPr>
          </a:p>
          <a:p>
            <a:pPr marL="0" lvl="0" indent="0" algn="l" rtl="0">
              <a:lnSpc>
                <a:spcPct val="100000"/>
              </a:lnSpc>
              <a:spcBef>
                <a:spcPts val="0"/>
              </a:spcBef>
              <a:spcAft>
                <a:spcPts val="0"/>
              </a:spcAft>
              <a:buNone/>
            </a:pPr>
            <a:r>
              <a:rPr lang="en">
                <a:solidFill>
                  <a:srgbClr val="660000"/>
                </a:solidFill>
              </a:rPr>
              <a:t>God has made everything appropriate to its time, but has put the timeless into their hearts so they cannot find out, from beginning to end, the work which God has done.</a:t>
            </a:r>
            <a:endParaRPr>
              <a:solidFill>
                <a:srgbClr val="660000"/>
              </a:solidFill>
            </a:endParaRPr>
          </a:p>
          <a:p>
            <a:pPr marL="0" lvl="0" indent="0" algn="l" rtl="0">
              <a:lnSpc>
                <a:spcPct val="100000"/>
              </a:lnSpc>
              <a:spcBef>
                <a:spcPts val="0"/>
              </a:spcBef>
              <a:spcAft>
                <a:spcPts val="0"/>
              </a:spcAft>
              <a:buNone/>
            </a:pPr>
            <a:endParaRPr sz="900">
              <a:solidFill>
                <a:srgbClr val="660000"/>
              </a:solidFill>
            </a:endParaRPr>
          </a:p>
          <a:p>
            <a:pPr marL="0" lvl="0" indent="0" algn="l" rtl="0">
              <a:lnSpc>
                <a:spcPct val="100000"/>
              </a:lnSpc>
              <a:spcBef>
                <a:spcPts val="0"/>
              </a:spcBef>
              <a:spcAft>
                <a:spcPts val="0"/>
              </a:spcAft>
              <a:buNone/>
            </a:pPr>
            <a:r>
              <a:rPr lang="en">
                <a:solidFill>
                  <a:srgbClr val="660000"/>
                </a:solidFill>
              </a:rPr>
              <a:t>I recognized that there is nothing better than to rejoice and to do well during life.</a:t>
            </a:r>
            <a:endParaRPr>
              <a:solidFill>
                <a:srgbClr val="660000"/>
              </a:solidFill>
            </a:endParaRPr>
          </a:p>
          <a:p>
            <a:pPr marL="0" lvl="0" indent="0" algn="l" rtl="0">
              <a:lnSpc>
                <a:spcPct val="100000"/>
              </a:lnSpc>
              <a:spcBef>
                <a:spcPts val="0"/>
              </a:spcBef>
              <a:spcAft>
                <a:spcPts val="0"/>
              </a:spcAft>
              <a:buNone/>
            </a:pPr>
            <a:endParaRPr sz="900">
              <a:solidFill>
                <a:srgbClr val="660000"/>
              </a:solidFill>
            </a:endParaRPr>
          </a:p>
          <a:p>
            <a:pPr marL="0" lvl="0" indent="0" algn="l" rtl="0">
              <a:lnSpc>
                <a:spcPct val="100000"/>
              </a:lnSpc>
              <a:spcBef>
                <a:spcPts val="0"/>
              </a:spcBef>
              <a:spcAft>
                <a:spcPts val="0"/>
              </a:spcAft>
              <a:buNone/>
            </a:pPr>
            <a:r>
              <a:rPr lang="en">
                <a:solidFill>
                  <a:srgbClr val="660000"/>
                </a:solidFill>
              </a:rPr>
              <a:t>Moreover, that all can eat and drink and enjoy the good of all their toil—this is a gift of God.</a:t>
            </a:r>
            <a:endParaRPr>
              <a:solidFill>
                <a:srgbClr val="660000"/>
              </a:solidFill>
            </a:endParaRPr>
          </a:p>
          <a:p>
            <a:pPr marL="0" lvl="0" indent="0" algn="l" rtl="0">
              <a:lnSpc>
                <a:spcPct val="100000"/>
              </a:lnSpc>
              <a:spcBef>
                <a:spcPts val="0"/>
              </a:spcBef>
              <a:spcAft>
                <a:spcPts val="0"/>
              </a:spcAft>
              <a:buNone/>
            </a:pPr>
            <a:endParaRPr sz="900">
              <a:solidFill>
                <a:srgbClr val="660000"/>
              </a:solidFill>
            </a:endParaRPr>
          </a:p>
          <a:p>
            <a:pPr marL="0" lvl="0" indent="0" algn="l" rtl="0">
              <a:lnSpc>
                <a:spcPct val="100000"/>
              </a:lnSpc>
              <a:spcBef>
                <a:spcPts val="0"/>
              </a:spcBef>
              <a:spcAft>
                <a:spcPts val="0"/>
              </a:spcAft>
              <a:buNone/>
            </a:pPr>
            <a:r>
              <a:rPr lang="en">
                <a:solidFill>
                  <a:srgbClr val="660000"/>
                </a:solidFill>
              </a:rPr>
              <a:t>I recognized that whatever God does will endure forever; there is no adding to it, or taking from it. Thus has God done that he may be revered.</a:t>
            </a:r>
            <a:endParaRPr>
              <a:solidFill>
                <a:srgbClr val="660000"/>
              </a:solidFill>
            </a:endParaRPr>
          </a:p>
        </p:txBody>
      </p:sp>
      <p:sp>
        <p:nvSpPr>
          <p:cNvPr id="88" name="Google Shape;88;p18"/>
          <p:cNvSpPr txBox="1"/>
          <p:nvPr/>
        </p:nvSpPr>
        <p:spPr>
          <a:xfrm>
            <a:off x="6888100" y="4286150"/>
            <a:ext cx="2184900" cy="73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rgbClr val="434343"/>
                </a:solidFill>
                <a:latin typeface="Crimson Text"/>
                <a:ea typeface="Crimson Text"/>
                <a:cs typeface="Crimson Text"/>
                <a:sym typeface="Crimson Text"/>
              </a:rPr>
              <a:t>Ecclesiastes 3:9-15</a:t>
            </a:r>
            <a:endParaRPr sz="1800">
              <a:solidFill>
                <a:srgbClr val="434343"/>
              </a:solidFill>
              <a:latin typeface="Crimson Text"/>
              <a:ea typeface="Crimson Text"/>
              <a:cs typeface="Crimson Text"/>
              <a:sym typeface="Crimson Text"/>
            </a:endParaRPr>
          </a:p>
        </p:txBody>
      </p:sp>
      <p:sp>
        <p:nvSpPr>
          <p:cNvPr id="89" name="Google Shape;89;p18"/>
          <p:cNvSpPr txBox="1"/>
          <p:nvPr/>
        </p:nvSpPr>
        <p:spPr>
          <a:xfrm>
            <a:off x="120325" y="383550"/>
            <a:ext cx="1729500" cy="27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Crimson Text"/>
                <a:ea typeface="Crimson Text"/>
                <a:cs typeface="Crimson Text"/>
                <a:sym typeface="Crimson Text"/>
              </a:rPr>
              <a:t>Lesson #2:</a:t>
            </a:r>
            <a:endParaRPr sz="1800" b="1">
              <a:solidFill>
                <a:schemeClr val="dk2"/>
              </a:solidFill>
              <a:latin typeface="Crimson Text"/>
              <a:ea typeface="Crimson Text"/>
              <a:cs typeface="Crimson Text"/>
              <a:sym typeface="Crimson Text"/>
            </a:endParaRPr>
          </a:p>
          <a:p>
            <a:pPr marL="0" lvl="0" indent="0" algn="l" rtl="0">
              <a:spcBef>
                <a:spcPts val="0"/>
              </a:spcBef>
              <a:spcAft>
                <a:spcPts val="0"/>
              </a:spcAft>
              <a:buNone/>
            </a:pPr>
            <a:endParaRPr sz="1800">
              <a:solidFill>
                <a:schemeClr val="dk2"/>
              </a:solidFill>
              <a:latin typeface="Crimson Text"/>
              <a:ea typeface="Crimson Text"/>
              <a:cs typeface="Crimson Text"/>
              <a:sym typeface="Crimson Text"/>
            </a:endParaRPr>
          </a:p>
          <a:p>
            <a:pPr marL="0" lvl="0" indent="0" algn="l" rtl="0">
              <a:lnSpc>
                <a:spcPct val="115000"/>
              </a:lnSpc>
              <a:spcBef>
                <a:spcPts val="0"/>
              </a:spcBef>
              <a:spcAft>
                <a:spcPts val="1200"/>
              </a:spcAft>
              <a:buNone/>
            </a:pPr>
            <a:r>
              <a:rPr lang="en" sz="1800">
                <a:solidFill>
                  <a:srgbClr val="434343"/>
                </a:solidFill>
                <a:latin typeface="Crimson Text"/>
                <a:ea typeface="Crimson Text"/>
                <a:cs typeface="Crimson Text"/>
                <a:sym typeface="Crimson Text"/>
              </a:rPr>
              <a:t>We are made for eternity—and therefore impossible to satisfy on earth</a:t>
            </a:r>
            <a:endParaRPr sz="1800">
              <a:solidFill>
                <a:srgbClr val="434343"/>
              </a:solidFill>
              <a:latin typeface="Crimson Text"/>
              <a:ea typeface="Crimson Text"/>
              <a:cs typeface="Crimson Text"/>
              <a:sym typeface="Crimson Tex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660000"/>
                </a:solidFill>
                <a:latin typeface="Crimson Text"/>
                <a:ea typeface="Crimson Text"/>
                <a:cs typeface="Crimson Text"/>
                <a:sym typeface="Crimson Text"/>
              </a:rPr>
              <a:t>Vessel Reflection #2</a:t>
            </a:r>
            <a:endParaRPr b="1">
              <a:solidFill>
                <a:srgbClr val="660000"/>
              </a:solidFill>
              <a:latin typeface="Crimson Text"/>
              <a:ea typeface="Crimson Text"/>
              <a:cs typeface="Crimson Text"/>
              <a:sym typeface="Crimson Text"/>
            </a:endParaRPr>
          </a:p>
        </p:txBody>
      </p:sp>
      <p:sp>
        <p:nvSpPr>
          <p:cNvPr id="95" name="Google Shape;95;p19"/>
          <p:cNvSpPr txBox="1">
            <a:spLocks noGrp="1"/>
          </p:cNvSpPr>
          <p:nvPr>
            <p:ph type="body" idx="1"/>
          </p:nvPr>
        </p:nvSpPr>
        <p:spPr>
          <a:xfrm>
            <a:off x="311700" y="1152475"/>
            <a:ext cx="8520600" cy="3855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How has your earthen vessel been “afflicted in every way,” carrying in your body the dying of Jesus?</a:t>
            </a:r>
            <a:endParaRPr sz="2000" dirty="0"/>
          </a:p>
          <a:p>
            <a:pPr marL="914400" lvl="1" indent="-355600" algn="l" rtl="0">
              <a:spcBef>
                <a:spcPts val="0"/>
              </a:spcBef>
              <a:spcAft>
                <a:spcPts val="0"/>
              </a:spcAft>
              <a:buSzPts val="2000"/>
              <a:buChar char="→"/>
            </a:pPr>
            <a:r>
              <a:rPr lang="en" sz="2000" dirty="0"/>
              <a:t>In general</a:t>
            </a:r>
            <a:endParaRPr sz="2000" dirty="0"/>
          </a:p>
          <a:p>
            <a:pPr marL="914400" lvl="1" indent="-355600" algn="l" rtl="0">
              <a:spcBef>
                <a:spcPts val="0"/>
              </a:spcBef>
              <a:spcAft>
                <a:spcPts val="0"/>
              </a:spcAft>
              <a:buSzPts val="2000"/>
              <a:buChar char="→"/>
            </a:pPr>
            <a:r>
              <a:rPr lang="en" sz="2000" dirty="0"/>
              <a:t>Specifically in the service of Jesus and his Church</a:t>
            </a:r>
            <a:br>
              <a:rPr lang="en" sz="2000" dirty="0"/>
            </a:br>
            <a:endParaRPr sz="2000" dirty="0"/>
          </a:p>
          <a:p>
            <a:pPr marL="457200" lvl="0" indent="-355600" algn="l" rtl="0">
              <a:spcBef>
                <a:spcPts val="0"/>
              </a:spcBef>
              <a:spcAft>
                <a:spcPts val="0"/>
              </a:spcAft>
              <a:buSzPts val="2000"/>
              <a:buChar char="●"/>
            </a:pPr>
            <a:r>
              <a:rPr lang="en" sz="2000" dirty="0"/>
              <a:t>How has God shone light in your heart?</a:t>
            </a:r>
            <a:endParaRPr sz="2000" dirty="0"/>
          </a:p>
          <a:p>
            <a:pPr marL="914400" lvl="1" indent="-355600" algn="l" rtl="0">
              <a:spcBef>
                <a:spcPts val="0"/>
              </a:spcBef>
              <a:spcAft>
                <a:spcPts val="0"/>
              </a:spcAft>
              <a:buSzPts val="2000"/>
              <a:buChar char="→"/>
            </a:pPr>
            <a:r>
              <a:rPr lang="en" sz="2000" dirty="0"/>
              <a:t>Name particular moments when God’s “surpassing power” surprised you.</a:t>
            </a:r>
            <a:endParaRPr sz="2000" dirty="0"/>
          </a:p>
          <a:p>
            <a:pPr marL="914400" lvl="1" indent="-355600" algn="l" rtl="0">
              <a:spcBef>
                <a:spcPts val="0"/>
              </a:spcBef>
              <a:spcAft>
                <a:spcPts val="0"/>
              </a:spcAft>
              <a:buSzPts val="2000"/>
              <a:buChar char="→"/>
            </a:pPr>
            <a:r>
              <a:rPr lang="en" sz="2000" dirty="0"/>
              <a:t>What is it like to manifest the life of Jesus in your vessel?</a:t>
            </a:r>
          </a:p>
          <a:p>
            <a:pPr marL="914400" lvl="1" indent="-355600" algn="l" rtl="0">
              <a:spcBef>
                <a:spcPts val="0"/>
              </a:spcBef>
              <a:spcAft>
                <a:spcPts val="0"/>
              </a:spcAft>
              <a:buSzPts val="2000"/>
              <a:buChar char="→"/>
            </a:pPr>
            <a:r>
              <a:rPr lang="en" sz="2000" dirty="0"/>
              <a:t>“Whatever God does will endure forever”—how does that truth affect your heart?</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39750" y="217900"/>
            <a:ext cx="42603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κοφίνους (kophinous)</a:t>
            </a:r>
            <a:endParaRPr>
              <a:solidFill>
                <a:srgbClr val="660000"/>
              </a:solidFill>
            </a:endParaRPr>
          </a:p>
        </p:txBody>
      </p:sp>
      <p:sp>
        <p:nvSpPr>
          <p:cNvPr id="101" name="Google Shape;101;p20"/>
          <p:cNvSpPr txBox="1">
            <a:spLocks noGrp="1"/>
          </p:cNvSpPr>
          <p:nvPr>
            <p:ph type="body" idx="1"/>
          </p:nvPr>
        </p:nvSpPr>
        <p:spPr>
          <a:xfrm>
            <a:off x="-6125" y="928975"/>
            <a:ext cx="2733300" cy="41103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 sz="3400"/>
              <a:t>So they collected them, and filled twelve wicker </a:t>
            </a:r>
            <a:r>
              <a:rPr lang="en" sz="3400">
                <a:solidFill>
                  <a:srgbClr val="660000"/>
                </a:solidFill>
              </a:rPr>
              <a:t>baskets</a:t>
            </a:r>
            <a:r>
              <a:rPr lang="en" sz="3400"/>
              <a:t> with fragments from the five barley loaves that had been more than they could eat.</a:t>
            </a:r>
            <a:endParaRPr sz="3400"/>
          </a:p>
          <a:p>
            <a:pPr marL="0" lvl="0" indent="0" algn="r" rtl="0">
              <a:spcBef>
                <a:spcPts val="1200"/>
              </a:spcBef>
              <a:spcAft>
                <a:spcPts val="1200"/>
              </a:spcAft>
              <a:buNone/>
            </a:pPr>
            <a:r>
              <a:rPr lang="en"/>
              <a:t>John 6:13</a:t>
            </a:r>
            <a:endParaRPr/>
          </a:p>
        </p:txBody>
      </p:sp>
      <p:pic>
        <p:nvPicPr>
          <p:cNvPr id="102" name="Google Shape;102;p20"/>
          <p:cNvPicPr preferRelativeResize="0"/>
          <p:nvPr/>
        </p:nvPicPr>
        <p:blipFill>
          <a:blip r:embed="rId3">
            <a:alphaModFix/>
          </a:blip>
          <a:stretch>
            <a:fillRect/>
          </a:stretch>
        </p:blipFill>
        <p:spPr>
          <a:xfrm>
            <a:off x="2879625" y="1033225"/>
            <a:ext cx="6264375" cy="3523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2079300" y="1331100"/>
            <a:ext cx="4985400" cy="2481300"/>
          </a:xfrm>
          <a:prstGeom prst="rect">
            <a:avLst/>
          </a:prstGeom>
          <a:ln w="9525" cap="flat" cmpd="sng">
            <a:solidFill>
              <a:srgbClr val="660000"/>
            </a:solidFill>
            <a:prstDash val="solid"/>
            <a:round/>
            <a:headEnd type="none" w="sm" len="sm"/>
            <a:tailEnd type="none" w="sm" len="sm"/>
          </a:ln>
        </p:spPr>
        <p:txBody>
          <a:bodyPr spcFirstLastPara="1" wrap="square" lIns="91425" tIns="365750" rIns="91425" bIns="91425" anchor="t" anchorCtr="0">
            <a:normAutofit/>
          </a:bodyPr>
          <a:lstStyle/>
          <a:p>
            <a:pPr marL="182880" lvl="0" indent="274320" algn="l" rtl="0">
              <a:lnSpc>
                <a:spcPct val="125000"/>
              </a:lnSpc>
              <a:spcBef>
                <a:spcPts val="0"/>
              </a:spcBef>
              <a:spcAft>
                <a:spcPts val="0"/>
              </a:spcAft>
              <a:buNone/>
            </a:pPr>
            <a:r>
              <a:rPr lang="en">
                <a:solidFill>
                  <a:srgbClr val="660000"/>
                </a:solidFill>
              </a:rPr>
              <a:t>From wastes of rock He brings</a:t>
            </a:r>
            <a:endParaRPr>
              <a:solidFill>
                <a:srgbClr val="660000"/>
              </a:solidFill>
            </a:endParaRPr>
          </a:p>
          <a:p>
            <a:pPr marL="182880" lvl="0" indent="0" algn="l" rtl="0">
              <a:lnSpc>
                <a:spcPct val="125000"/>
              </a:lnSpc>
              <a:spcBef>
                <a:spcPts val="0"/>
              </a:spcBef>
              <a:spcAft>
                <a:spcPts val="0"/>
              </a:spcAft>
              <a:buNone/>
            </a:pPr>
            <a:r>
              <a:rPr lang="en">
                <a:solidFill>
                  <a:srgbClr val="660000"/>
                </a:solidFill>
              </a:rPr>
              <a:t>Food for five thousand: on the thorns He shed</a:t>
            </a:r>
            <a:endParaRPr>
              <a:solidFill>
                <a:srgbClr val="660000"/>
              </a:solidFill>
            </a:endParaRPr>
          </a:p>
          <a:p>
            <a:pPr marL="182880" lvl="0" indent="0" algn="l" rtl="0">
              <a:lnSpc>
                <a:spcPct val="125000"/>
              </a:lnSpc>
              <a:spcBef>
                <a:spcPts val="0"/>
              </a:spcBef>
              <a:spcAft>
                <a:spcPts val="0"/>
              </a:spcAft>
              <a:buNone/>
            </a:pPr>
            <a:r>
              <a:rPr lang="en">
                <a:solidFill>
                  <a:srgbClr val="660000"/>
                </a:solidFill>
              </a:rPr>
              <a:t>	Grains from His drooping Head;</a:t>
            </a:r>
            <a:endParaRPr>
              <a:solidFill>
                <a:srgbClr val="660000"/>
              </a:solidFill>
            </a:endParaRPr>
          </a:p>
          <a:p>
            <a:pPr marL="182880" lvl="0" indent="0" algn="l" rtl="0">
              <a:lnSpc>
                <a:spcPct val="125000"/>
              </a:lnSpc>
              <a:spcBef>
                <a:spcPts val="0"/>
              </a:spcBef>
              <a:spcAft>
                <a:spcPts val="0"/>
              </a:spcAft>
              <a:buNone/>
            </a:pPr>
            <a:r>
              <a:rPr lang="en">
                <a:solidFill>
                  <a:srgbClr val="660000"/>
                </a:solidFill>
              </a:rPr>
              <a:t>And would not have that legion of winged things</a:t>
            </a:r>
            <a:endParaRPr>
              <a:solidFill>
                <a:srgbClr val="660000"/>
              </a:solidFill>
            </a:endParaRPr>
          </a:p>
          <a:p>
            <a:pPr marL="182880" lvl="0" indent="0" algn="l" rtl="0">
              <a:lnSpc>
                <a:spcPct val="125000"/>
              </a:lnSpc>
              <a:spcBef>
                <a:spcPts val="0"/>
              </a:spcBef>
              <a:spcAft>
                <a:spcPts val="0"/>
              </a:spcAft>
              <a:buNone/>
            </a:pPr>
            <a:r>
              <a:rPr lang="en">
                <a:solidFill>
                  <a:srgbClr val="660000"/>
                </a:solidFill>
              </a:rPr>
              <a:t>	Bear Him to heaven on easeful wings.</a:t>
            </a:r>
            <a:endParaRPr>
              <a:solidFill>
                <a:srgbClr val="660000"/>
              </a:solidFill>
            </a:endParaRPr>
          </a:p>
        </p:txBody>
      </p:sp>
      <p:sp>
        <p:nvSpPr>
          <p:cNvPr id="108" name="Google Shape;108;p21"/>
          <p:cNvSpPr txBox="1"/>
          <p:nvPr/>
        </p:nvSpPr>
        <p:spPr>
          <a:xfrm>
            <a:off x="7083550" y="3503550"/>
            <a:ext cx="1854000" cy="1263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Crimson Text"/>
                <a:ea typeface="Crimson Text"/>
                <a:cs typeface="Crimson Text"/>
                <a:sym typeface="Crimson Text"/>
              </a:rPr>
              <a:t>From “New Readings”</a:t>
            </a:r>
            <a:endParaRPr sz="1800">
              <a:solidFill>
                <a:schemeClr val="dk2"/>
              </a:solidFill>
              <a:latin typeface="Crimson Text"/>
              <a:ea typeface="Crimson Text"/>
              <a:cs typeface="Crimson Text"/>
              <a:sym typeface="Crimson Text"/>
            </a:endParaRPr>
          </a:p>
          <a:p>
            <a:pPr marL="0" lvl="0" indent="0" algn="r" rtl="0">
              <a:spcBef>
                <a:spcPts val="0"/>
              </a:spcBef>
              <a:spcAft>
                <a:spcPts val="0"/>
              </a:spcAft>
              <a:buNone/>
            </a:pPr>
            <a:r>
              <a:rPr lang="en" sz="1800">
                <a:solidFill>
                  <a:schemeClr val="dk2"/>
                </a:solidFill>
                <a:latin typeface="Crimson Text"/>
                <a:ea typeface="Crimson Text"/>
                <a:cs typeface="Crimson Text"/>
                <a:sym typeface="Crimson Text"/>
              </a:rPr>
              <a:t>Gerard Manley Hopkins</a:t>
            </a:r>
            <a:endParaRPr sz="1800">
              <a:solidFill>
                <a:schemeClr val="dk2"/>
              </a:solidFill>
              <a:latin typeface="Crimson Text"/>
              <a:ea typeface="Crimson Text"/>
              <a:cs typeface="Crimson Text"/>
              <a:sym typeface="Crimson Text"/>
            </a:endParaRPr>
          </a:p>
        </p:txBody>
      </p:sp>
      <p:sp>
        <p:nvSpPr>
          <p:cNvPr id="109" name="Google Shape;109;p21"/>
          <p:cNvSpPr txBox="1"/>
          <p:nvPr/>
        </p:nvSpPr>
        <p:spPr>
          <a:xfrm>
            <a:off x="120325" y="383550"/>
            <a:ext cx="1518900" cy="13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Crimson Text"/>
                <a:ea typeface="Crimson Text"/>
                <a:cs typeface="Crimson Text"/>
                <a:sym typeface="Crimson Text"/>
              </a:rPr>
              <a:t>Lesson #3:</a:t>
            </a:r>
            <a:endParaRPr sz="1800" b="1">
              <a:solidFill>
                <a:schemeClr val="dk2"/>
              </a:solidFill>
              <a:latin typeface="Crimson Text"/>
              <a:ea typeface="Crimson Text"/>
              <a:cs typeface="Crimson Text"/>
              <a:sym typeface="Crimson Text"/>
            </a:endParaRPr>
          </a:p>
          <a:p>
            <a:pPr marL="0" lvl="0" indent="0" algn="l" rtl="0">
              <a:spcBef>
                <a:spcPts val="0"/>
              </a:spcBef>
              <a:spcAft>
                <a:spcPts val="0"/>
              </a:spcAft>
              <a:buNone/>
            </a:pPr>
            <a:endParaRPr sz="1800">
              <a:solidFill>
                <a:schemeClr val="dk2"/>
              </a:solidFill>
              <a:latin typeface="Crimson Text"/>
              <a:ea typeface="Crimson Text"/>
              <a:cs typeface="Crimson Text"/>
              <a:sym typeface="Crimson Text"/>
            </a:endParaRPr>
          </a:p>
          <a:p>
            <a:pPr marL="0" lvl="0" indent="0" algn="l" rtl="0">
              <a:spcBef>
                <a:spcPts val="0"/>
              </a:spcBef>
              <a:spcAft>
                <a:spcPts val="0"/>
              </a:spcAft>
              <a:buNone/>
            </a:pPr>
            <a:r>
              <a:rPr lang="en" sz="1800">
                <a:solidFill>
                  <a:schemeClr val="dk2"/>
                </a:solidFill>
                <a:latin typeface="Crimson Text"/>
                <a:ea typeface="Crimson Text"/>
                <a:cs typeface="Crimson Text"/>
                <a:sym typeface="Crimson Text"/>
              </a:rPr>
              <a:t>Let God surprise you</a:t>
            </a:r>
            <a:endParaRPr sz="1800">
              <a:solidFill>
                <a:schemeClr val="dk2"/>
              </a:solidFill>
              <a:latin typeface="Crimson Text"/>
              <a:ea typeface="Crimson Text"/>
              <a:cs typeface="Crimson Text"/>
              <a:sym typeface="Crimson Text"/>
            </a:endParaRPr>
          </a:p>
        </p:txBody>
      </p:sp>
    </p:spTree>
  </p:cSld>
  <p:clrMapOvr>
    <a:masterClrMapping/>
  </p:clrMapOvr>
</p:sld>
</file>

<file path=ppt/theme/theme1.xml><?xml version="1.0" encoding="utf-8"?>
<a:theme xmlns:a="http://schemas.openxmlformats.org/drawingml/2006/main" name="Cu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776E637054747A21DB2F3EBF03BC6" ma:contentTypeVersion="36" ma:contentTypeDescription="Create a new document." ma:contentTypeScope="" ma:versionID="0ddfab92aafb75093b951afdcf4f28a7">
  <xsd:schema xmlns:xsd="http://www.w3.org/2001/XMLSchema" xmlns:xs="http://www.w3.org/2001/XMLSchema" xmlns:p="http://schemas.microsoft.com/office/2006/metadata/properties" xmlns:ns2="609a1333-a61d-491b-a323-987dea0ce448" xmlns:ns3="54a61a6d-e693-4ae7-acb0-9cd484694621" targetNamespace="http://schemas.microsoft.com/office/2006/metadata/properties" ma:root="true" ma:fieldsID="4586f8e9201b98395fd21bb064723857" ns2:_="" ns3:_="">
    <xsd:import namespace="609a1333-a61d-491b-a323-987dea0ce448"/>
    <xsd:import namespace="54a61a6d-e693-4ae7-acb0-9cd4846946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a1333-a61d-491b-a323-987dea0ce4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b6f355-6200-4128-a196-90a2f158475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Leaders_Only_SectionGroup" ma:index="36" nillable="true" ma:displayName="Has Leaders Only SectionGroup" ma:internalName="Has_Leaders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Location" ma:index="42" nillable="true" ma:displayName="Location" ma:indexed="true" ma:internalName="MediaServiceLocation" ma:readOnly="true">
      <xsd:simpleType>
        <xsd:restriction base="dms:Text"/>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a61a6d-e693-4ae7-acb0-9cd4846946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3681598-e4a6-40d2-b693-14112a101a27}" ma:internalName="TaxCatchAll" ma:showField="CatchAllData" ma:web="54a61a6d-e693-4ae7-acb0-9cd4846946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a61a6d-e693-4ae7-acb0-9cd484694621" xsi:nil="true"/>
    <Self_Registration_Enabled xmlns="609a1333-a61d-491b-a323-987dea0ce448" xsi:nil="true"/>
    <Has_Leaders_Only_SectionGroup xmlns="609a1333-a61d-491b-a323-987dea0ce448" xsi:nil="true"/>
    <TeamsChannelId xmlns="609a1333-a61d-491b-a323-987dea0ce448" xsi:nil="true"/>
    <CultureName xmlns="609a1333-a61d-491b-a323-987dea0ce448" xsi:nil="true"/>
    <Members xmlns="609a1333-a61d-491b-a323-987dea0ce448">
      <UserInfo>
        <DisplayName/>
        <AccountId xsi:nil="true"/>
        <AccountType/>
      </UserInfo>
    </Members>
    <Is_Collaboration_Space_Locked xmlns="609a1333-a61d-491b-a323-987dea0ce448" xsi:nil="true"/>
    <FolderType xmlns="609a1333-a61d-491b-a323-987dea0ce448" xsi:nil="true"/>
    <Owner xmlns="609a1333-a61d-491b-a323-987dea0ce448">
      <UserInfo>
        <DisplayName/>
        <AccountId xsi:nil="true"/>
        <AccountType/>
      </UserInfo>
    </Owner>
    <Distribution_Groups xmlns="609a1333-a61d-491b-a323-987dea0ce448" xsi:nil="true"/>
    <Member_Groups xmlns="609a1333-a61d-491b-a323-987dea0ce448">
      <UserInfo>
        <DisplayName/>
        <AccountId xsi:nil="true"/>
        <AccountType/>
      </UserInfo>
    </Member_Groups>
    <DefaultSectionNames xmlns="609a1333-a61d-491b-a323-987dea0ce448" xsi:nil="true"/>
    <Invited_Members xmlns="609a1333-a61d-491b-a323-987dea0ce448" xsi:nil="true"/>
    <AppVersion xmlns="609a1333-a61d-491b-a323-987dea0ce448" xsi:nil="true"/>
    <lcf76f155ced4ddcb4097134ff3c332f xmlns="609a1333-a61d-491b-a323-987dea0ce448">
      <Terms xmlns="http://schemas.microsoft.com/office/infopath/2007/PartnerControls"/>
    </lcf76f155ced4ddcb4097134ff3c332f>
    <NotebookType xmlns="609a1333-a61d-491b-a323-987dea0ce448" xsi:nil="true"/>
    <Math_Settings xmlns="609a1333-a61d-491b-a323-987dea0ce448" xsi:nil="true"/>
    <LMS_Mappings xmlns="609a1333-a61d-491b-a323-987dea0ce448" xsi:nil="true"/>
    <Invited_Leaders xmlns="609a1333-a61d-491b-a323-987dea0ce448" xsi:nil="true"/>
    <IsNotebookLocked xmlns="609a1333-a61d-491b-a323-987dea0ce448" xsi:nil="true"/>
    <Leaders xmlns="609a1333-a61d-491b-a323-987dea0ce448">
      <UserInfo>
        <DisplayName/>
        <AccountId xsi:nil="true"/>
        <AccountType/>
      </UserInfo>
    </Leaders>
    <Templates xmlns="609a1333-a61d-491b-a323-987dea0ce448" xsi:nil="true"/>
    <Teams_Channel_Section_Location xmlns="609a1333-a61d-491b-a323-987dea0ce448" xsi:nil="true"/>
  </documentManagement>
</p:properties>
</file>

<file path=customXml/itemProps1.xml><?xml version="1.0" encoding="utf-8"?>
<ds:datastoreItem xmlns:ds="http://schemas.openxmlformats.org/officeDocument/2006/customXml" ds:itemID="{A11604D3-54D2-428F-85CC-5F4233AEF454}"/>
</file>

<file path=customXml/itemProps2.xml><?xml version="1.0" encoding="utf-8"?>
<ds:datastoreItem xmlns:ds="http://schemas.openxmlformats.org/officeDocument/2006/customXml" ds:itemID="{2D81A551-767C-4619-AE24-6DEE6DCF4729}"/>
</file>

<file path=customXml/itemProps3.xml><?xml version="1.0" encoding="utf-8"?>
<ds:datastoreItem xmlns:ds="http://schemas.openxmlformats.org/officeDocument/2006/customXml" ds:itemID="{B65571B6-B1C2-48B3-9A8C-48F3FE450285}"/>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On-screen Show (16:9)</PresentationFormat>
  <Paragraphs>83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Crimson Text</vt:lpstr>
      <vt:lpstr>Crimson Text SemiBold</vt:lpstr>
      <vt:lpstr>Arial</vt:lpstr>
      <vt:lpstr>Cup</vt:lpstr>
      <vt:lpstr>Filling Your Cup</vt:lpstr>
      <vt:lpstr>σκεῦος (skeuos)</vt:lpstr>
      <vt:lpstr>PowerPoint Presentation</vt:lpstr>
      <vt:lpstr>Vessel Reflection #1</vt:lpstr>
      <vt:lpstr>σκεύεσιν (skeuesin)</vt:lpstr>
      <vt:lpstr>PowerPoint Presentation</vt:lpstr>
      <vt:lpstr>Vessel Reflection #2</vt:lpstr>
      <vt:lpstr>κοφίνους (kophinous)</vt:lpstr>
      <vt:lpstr>PowerPoint Presentation</vt:lpstr>
      <vt:lpstr>Filling Your Cup, in the service of the Lord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ODF EduB123</cp:lastModifiedBy>
  <cp:revision>1</cp:revision>
  <dcterms:modified xsi:type="dcterms:W3CDTF">2024-08-23T20:29:00Z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0x010100DF0776E637054747A21DB2F3EBF03BC6</vt:lpwstr>
  </property>
</Properties>
</file>